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  <p:embeddedFont>
      <p:font typeface="Maven Pro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ven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aven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923e3b1e7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923e3b1e7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923e3b1e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923e3b1e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923e3b1e7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e923e3b1e7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923e3b1e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e923e3b1e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923e3b1e7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e923e3b1e7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923e3b1e7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923e3b1e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e923e3b1e7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e923e3b1e7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923e3b1e7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923e3b1e7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923e3b1e7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923e3b1e7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923e3b1e7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e923e3b1e7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923e3b1e7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923e3b1e7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923e3b1e7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e923e3b1e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923e3b1e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923e3b1e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923e3b1e7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923e3b1e7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923e3b1e7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923e3b1e7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923e3b1e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923e3b1e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923e3b1e7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923e3b1e7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923e3b1e7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923e3b1e7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ode.visualstudio.com/downloa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Interface Homem Máquina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Prof. Rodrigo Escobar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5006"/>
            <a:ext cx="9144001" cy="459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053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590" y="245272"/>
            <a:ext cx="7352810" cy="46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4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26"/>
            <a:ext cx="9144001" cy="513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86"/>
            <a:ext cx="9143998" cy="5139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4"/>
            <a:ext cx="9143999" cy="5140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563" y="704850"/>
            <a:ext cx="7000875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usaremos?</a:t>
            </a:r>
            <a:endParaRPr/>
          </a:p>
        </p:txBody>
      </p:sp>
      <p:sp>
        <p:nvSpPr>
          <p:cNvPr id="391" name="Google Shape;391;p3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 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https://code.visualstudio.com/download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HTML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337175"/>
            <a:ext cx="7030500" cy="31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6272C"/>
              </a:buClr>
              <a:buSzPts val="1350"/>
              <a:buFont typeface="Arial"/>
              <a:buChar char="●"/>
            </a:pPr>
            <a:r>
              <a:rPr lang="pt-BR" sz="1350">
                <a:solidFill>
                  <a:srgbClr val="26272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HTML é sigla para </a:t>
            </a:r>
            <a:r>
              <a:rPr i="1" lang="pt-BR" sz="1350">
                <a:solidFill>
                  <a:srgbClr val="26272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Hypertext Markup Language</a:t>
            </a:r>
            <a:r>
              <a:rPr lang="pt-BR" sz="1350">
                <a:solidFill>
                  <a:srgbClr val="26272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que significa Linguagem de Marcação de Hipertexto. É uma linguagem de programação que dita como o seu navegador web deve ler uma página da internet.</a:t>
            </a:r>
            <a:endParaRPr sz="1350">
              <a:solidFill>
                <a:srgbClr val="26272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6272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1200"/>
              </a:spcBef>
              <a:spcAft>
                <a:spcPts val="0"/>
              </a:spcAft>
              <a:buClr>
                <a:srgbClr val="26272C"/>
              </a:buClr>
              <a:buSzPts val="1350"/>
              <a:buFont typeface="Arial"/>
              <a:buChar char="●"/>
            </a:pPr>
            <a:r>
              <a:rPr lang="pt-BR" sz="1350">
                <a:solidFill>
                  <a:srgbClr val="26272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Tags HTML são os recipientes destes diferentes tipos de elementos. Elas consistem de parênteses angulares com nome ou abreviação para cada código dentro inserido.</a:t>
            </a:r>
            <a:endParaRPr sz="1350">
              <a:solidFill>
                <a:srgbClr val="26272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26272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1200"/>
              </a:spcBef>
              <a:spcAft>
                <a:spcPts val="0"/>
              </a:spcAft>
              <a:buClr>
                <a:srgbClr val="26272C"/>
              </a:buClr>
              <a:buSzPts val="1350"/>
              <a:buFont typeface="Arial"/>
              <a:buChar char="●"/>
            </a:pPr>
            <a:r>
              <a:rPr lang="pt-BR" sz="1350">
                <a:solidFill>
                  <a:srgbClr val="26272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Elas costumam abrir com &lt;&gt; e fechar com &lt;/&gt;.</a:t>
            </a:r>
            <a:endParaRPr sz="1350">
              <a:solidFill>
                <a:srgbClr val="26272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 HTML</a:t>
            </a:r>
            <a:endParaRPr/>
          </a:p>
        </p:txBody>
      </p:sp>
      <p:pic>
        <p:nvPicPr>
          <p:cNvPr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187" y="28713"/>
            <a:ext cx="6677624" cy="50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HTML</a:t>
            </a:r>
            <a:endParaRPr/>
          </a:p>
        </p:txBody>
      </p:sp>
      <p:sp>
        <p:nvSpPr>
          <p:cNvPr id="296" name="Google Shape;296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Seu código é utilizado para a criação de páginas estáticas e definir a estrutura do conteúdo.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Podem ser ligadas a outras linguagens de programação como PHP, RAZOR, ASP.NET, REACT, etc… E desta forma é possível melhorar a experiência do usuário e tornar seu conteúdo dinâmico.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HTML</a:t>
            </a:r>
            <a:endParaRPr/>
          </a:p>
        </p:txBody>
      </p:sp>
      <p:sp>
        <p:nvSpPr>
          <p:cNvPr id="302" name="Google Shape;302;p17"/>
          <p:cNvSpPr txBox="1"/>
          <p:nvPr>
            <p:ph idx="1" type="body"/>
          </p:nvPr>
        </p:nvSpPr>
        <p:spPr>
          <a:xfrm>
            <a:off x="1303800" y="1337175"/>
            <a:ext cx="7030500" cy="31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6272C"/>
              </a:buClr>
              <a:buSzPts val="1350"/>
              <a:buFont typeface="Arial"/>
              <a:buChar char="●"/>
            </a:pPr>
            <a:r>
              <a:rPr lang="pt-BR" sz="1350">
                <a:solidFill>
                  <a:srgbClr val="26272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Cada código é formado por uma série de elementos (atributos e tags) que vão construir essa estrutura para que fique de uma determinada forma.</a:t>
            </a:r>
            <a:endParaRPr sz="1350">
              <a:solidFill>
                <a:srgbClr val="26272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26272C"/>
              </a:buClr>
              <a:buSzPts val="1350"/>
              <a:buFont typeface="Arial"/>
              <a:buChar char="●"/>
            </a:pPr>
            <a:r>
              <a:rPr lang="pt-BR" sz="1350">
                <a:solidFill>
                  <a:srgbClr val="26272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linguagem HTML é publicada como texto e pode ser lida por qualquer navegador de internet, além de ter uma grande quantidade de recursos.</a:t>
            </a:r>
            <a:endParaRPr sz="1350">
              <a:solidFill>
                <a:srgbClr val="26272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3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324" y="2571750"/>
            <a:ext cx="2606275" cy="223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823" y="2424800"/>
            <a:ext cx="3669050" cy="252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00" y="152400"/>
            <a:ext cx="77625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436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237"/>
            <a:ext cx="9143998" cy="473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012"/>
            <a:ext cx="9144001" cy="4605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